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6" r:id="rId2"/>
    <p:sldId id="263" r:id="rId3"/>
    <p:sldId id="282" r:id="rId4"/>
    <p:sldId id="257" r:id="rId5"/>
    <p:sldId id="258" r:id="rId6"/>
    <p:sldId id="259" r:id="rId7"/>
    <p:sldId id="260" r:id="rId8"/>
    <p:sldId id="261" r:id="rId9"/>
    <p:sldId id="264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1" r:id="rId25"/>
    <p:sldId id="280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AE0245-63CB-41E9-9B10-E4828461E82A}" type="datetimeFigureOut">
              <a:rPr lang="en-US" smtClean="0"/>
              <a:t>04-Feb-18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0D095F-064B-44C4-B03F-FE6CE451AB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8952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5AC10-60CA-4021-878B-322A4B4167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671838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A7055-69E7-4230-B9C2-3EE7783D74F3}" type="datetimeFigureOut">
              <a:rPr lang="en-US" smtClean="0"/>
              <a:t>04-Feb-18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5625D-717B-49F6-84EC-FACC7A37F0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2299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A7055-69E7-4230-B9C2-3EE7783D74F3}" type="datetimeFigureOut">
              <a:rPr lang="en-US" smtClean="0"/>
              <a:t>04-Feb-18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5625D-717B-49F6-84EC-FACC7A37F0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4646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A7055-69E7-4230-B9C2-3EE7783D74F3}" type="datetimeFigureOut">
              <a:rPr lang="en-US" smtClean="0"/>
              <a:t>04-Feb-18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5625D-717B-49F6-84EC-FACC7A37F0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1619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A7055-69E7-4230-B9C2-3EE7783D74F3}" type="datetimeFigureOut">
              <a:rPr lang="en-US" smtClean="0"/>
              <a:t>04-Feb-18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5625D-717B-49F6-84EC-FACC7A37F0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7346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A7055-69E7-4230-B9C2-3EE7783D74F3}" type="datetimeFigureOut">
              <a:rPr lang="en-US" smtClean="0"/>
              <a:t>04-Feb-18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5625D-717B-49F6-84EC-FACC7A37F0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7683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A7055-69E7-4230-B9C2-3EE7783D74F3}" type="datetimeFigureOut">
              <a:rPr lang="en-US" smtClean="0"/>
              <a:t>04-Feb-18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5625D-717B-49F6-84EC-FACC7A37F0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199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A7055-69E7-4230-B9C2-3EE7783D74F3}" type="datetimeFigureOut">
              <a:rPr lang="en-US" smtClean="0"/>
              <a:t>04-Feb-18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5625D-717B-49F6-84EC-FACC7A37F0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6701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A7055-69E7-4230-B9C2-3EE7783D74F3}" type="datetimeFigureOut">
              <a:rPr lang="en-US" smtClean="0"/>
              <a:t>04-Feb-18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5625D-717B-49F6-84EC-FACC7A37F0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5063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A7055-69E7-4230-B9C2-3EE7783D74F3}" type="datetimeFigureOut">
              <a:rPr lang="en-US" smtClean="0"/>
              <a:t>04-Feb-18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5625D-717B-49F6-84EC-FACC7A37F0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63101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A7055-69E7-4230-B9C2-3EE7783D74F3}" type="datetimeFigureOut">
              <a:rPr lang="en-US" smtClean="0"/>
              <a:t>04-Feb-18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5625D-717B-49F6-84EC-FACC7A37F0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4667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A7055-69E7-4230-B9C2-3EE7783D74F3}" type="datetimeFigureOut">
              <a:rPr lang="en-US" smtClean="0"/>
              <a:t>04-Feb-18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5625D-717B-49F6-84EC-FACC7A37F0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5121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CA7055-69E7-4230-B9C2-3EE7783D74F3}" type="datetimeFigureOut">
              <a:rPr lang="en-US" smtClean="0"/>
              <a:t>04-Feb-18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F5625D-717B-49F6-84EC-FACC7A37F0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0584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g"/><Relationship Id="rId4" Type="http://schemas.openxmlformats.org/officeDocument/2006/relationships/image" Target="../media/image20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 smtClean="0"/>
              <a:t>For </a:t>
            </a:r>
            <a:r>
              <a:rPr lang="en-AU" dirty="0" err="1" smtClean="0"/>
              <a:t>Sagar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dirty="0" smtClean="0"/>
              <a:t>How asymmetries in the input/feedforward signals are exploited by target neurons to elaborate feature selectivity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32649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Most neurons were from the superficial (visual) layers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7856" y="2108486"/>
            <a:ext cx="6876288" cy="3785616"/>
          </a:xfrm>
        </p:spPr>
      </p:pic>
    </p:spTree>
    <p:extLst>
      <p:ext uri="{BB962C8B-B14F-4D97-AF65-F5344CB8AC3E}">
        <p14:creationId xmlns:p14="http://schemas.microsoft.com/office/powerpoint/2010/main" val="18557196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These neurons were orientation tuned in response to bars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7732" y="1530442"/>
            <a:ext cx="3525265" cy="258435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3784" y="4502213"/>
            <a:ext cx="6784848" cy="224332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020"/>
          <a:stretch/>
        </p:blipFill>
        <p:spPr>
          <a:xfrm>
            <a:off x="838200" y="2502687"/>
            <a:ext cx="2933320" cy="3224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6618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This orientation tuning was related to the spatial frequency of the stimulus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64"/>
          <a:stretch/>
        </p:blipFill>
        <p:spPr>
          <a:xfrm>
            <a:off x="1775536" y="2286593"/>
            <a:ext cx="7292264" cy="3787747"/>
          </a:xfrm>
        </p:spPr>
      </p:pic>
    </p:spTree>
    <p:extLst>
      <p:ext uri="{BB962C8B-B14F-4D97-AF65-F5344CB8AC3E}">
        <p14:creationId xmlns:p14="http://schemas.microsoft.com/office/powerpoint/2010/main" val="19230485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AU" sz="3600" dirty="0" smtClean="0"/>
              <a:t>Orientation Selectivity is more prominent at higher spatial frequencies where the cortical neurons typically respond.</a:t>
            </a: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8036" y="1562100"/>
            <a:ext cx="672465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649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203" y="2651125"/>
            <a:ext cx="10515600" cy="1325563"/>
          </a:xfrm>
        </p:spPr>
        <p:txBody>
          <a:bodyPr/>
          <a:lstStyle/>
          <a:p>
            <a:pPr algn="ctr"/>
            <a:r>
              <a:rPr lang="en-AU" dirty="0" smtClean="0"/>
              <a:t>Primary Visual Cortex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39851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The cortical layers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0481" y="2255707"/>
            <a:ext cx="3971925" cy="3590925"/>
          </a:xfrm>
        </p:spPr>
      </p:pic>
      <p:pic>
        <p:nvPicPr>
          <p:cNvPr id="5" name="Content Placeholder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01" t="11918" r="34016" b="41087"/>
          <a:stretch/>
        </p:blipFill>
        <p:spPr>
          <a:xfrm>
            <a:off x="2344188" y="2498536"/>
            <a:ext cx="3067397" cy="3105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7213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Distribution of Orientation Tuning in V1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275" y="1966941"/>
            <a:ext cx="8718752" cy="4351338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3501" y="1513436"/>
            <a:ext cx="2170299" cy="4746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7741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Track Orientation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 smtClean="0"/>
              <a:t>So far… layer 4 was thought  to be </a:t>
            </a:r>
            <a:r>
              <a:rPr lang="en-AU" dirty="0" err="1" smtClean="0"/>
              <a:t>unoriented</a:t>
            </a:r>
            <a:r>
              <a:rPr lang="en-AU" dirty="0" smtClean="0"/>
              <a:t>. </a:t>
            </a:r>
          </a:p>
          <a:p>
            <a:r>
              <a:rPr lang="en-AU" dirty="0" smtClean="0"/>
              <a:t>Does the orientation remain same down the layers?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26131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72"/>
          <a:stretch/>
        </p:blipFill>
        <p:spPr>
          <a:xfrm>
            <a:off x="2641444" y="2652133"/>
            <a:ext cx="6638063" cy="310514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3192088" y="1911927"/>
            <a:ext cx="5419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Difference in preferred</a:t>
            </a:r>
            <a:r>
              <a:rPr kumimoji="0" lang="en-AU" sz="1800" b="0" i="0" u="none" strike="noStrike" kern="120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orientation (cm)</a:t>
            </a:r>
            <a:r>
              <a:rPr kumimoji="0" lang="en-AU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between layer 2/3 cell and the layer 3c/4 cell within a track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098280" y="2982406"/>
            <a:ext cx="1321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N=37 pairs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Title 20"/>
          <p:cNvSpPr>
            <a:spLocks noGrp="1"/>
          </p:cNvSpPr>
          <p:nvPr>
            <p:ph type="title"/>
          </p:nvPr>
        </p:nvSpPr>
        <p:spPr>
          <a:xfrm>
            <a:off x="1745674" y="365125"/>
            <a:ext cx="9608126" cy="1325563"/>
          </a:xfrm>
        </p:spPr>
        <p:txBody>
          <a:bodyPr/>
          <a:lstStyle/>
          <a:p>
            <a:pPr algn="ctr"/>
            <a:r>
              <a:rPr lang="en-AU" dirty="0" smtClean="0"/>
              <a:t>Orientation selectivity within a column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84792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88" r="14286" b="6511"/>
          <a:stretch/>
        </p:blipFill>
        <p:spPr>
          <a:xfrm>
            <a:off x="939340" y="367837"/>
            <a:ext cx="1658577" cy="168477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84" r="14422"/>
          <a:stretch/>
        </p:blipFill>
        <p:spPr>
          <a:xfrm>
            <a:off x="981525" y="2126273"/>
            <a:ext cx="1795550" cy="200858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46" r="15823" b="6164"/>
          <a:stretch/>
        </p:blipFill>
        <p:spPr>
          <a:xfrm>
            <a:off x="981525" y="4208512"/>
            <a:ext cx="1755524" cy="191084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901144" y="787206"/>
            <a:ext cx="1082637" cy="3740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Layer 2/3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901145" y="2657017"/>
            <a:ext cx="1893916" cy="3740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Layer 3c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901144" y="1053213"/>
            <a:ext cx="1213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Cm= -5.7</a:t>
            </a:r>
            <a:r>
              <a:rPr kumimoji="0" lang="en-AU" sz="1800" b="0" i="0" u="none" strike="noStrike" kern="1200" cap="none" spc="0" normalizeH="0" baseline="3000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</a:t>
            </a:r>
            <a:endParaRPr kumimoji="0" lang="en-US" sz="1800" b="0" i="0" u="none" strike="noStrike" kern="120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901144" y="2923024"/>
            <a:ext cx="1305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Cm= 60.36</a:t>
            </a:r>
            <a:r>
              <a:rPr kumimoji="0" lang="en-AU" sz="1800" b="0" i="0" u="none" strike="noStrike" kern="1200" cap="none" spc="0" normalizeH="0" baseline="3000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</a:t>
            </a:r>
            <a:endParaRPr kumimoji="0" lang="en-US" sz="1800" b="0" i="0" u="none" strike="noStrike" kern="120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901144" y="5061785"/>
            <a:ext cx="1457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Cm= 174.75</a:t>
            </a:r>
            <a:r>
              <a:rPr kumimoji="0" lang="en-AU" sz="1800" b="0" i="0" u="none" strike="noStrike" kern="1200" cap="none" spc="0" normalizeH="0" baseline="3000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</a:t>
            </a:r>
            <a:endParaRPr kumimoji="0" lang="en-US" sz="1800" b="0" i="0" u="none" strike="noStrike" kern="120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081878" y="4792835"/>
            <a:ext cx="1893916" cy="3740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Layer 4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56"/>
          <a:stretch/>
        </p:blipFill>
        <p:spPr>
          <a:xfrm>
            <a:off x="6127787" y="2470013"/>
            <a:ext cx="3990965" cy="269689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401999" y="5237843"/>
            <a:ext cx="19285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P=0.016, Binomial Distribution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N=12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303624" y="5237843"/>
            <a:ext cx="19285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P=0.026, Binomial Distribution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N=21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399148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203" y="2651125"/>
            <a:ext cx="10515600" cy="1325563"/>
          </a:xfrm>
        </p:spPr>
        <p:txBody>
          <a:bodyPr/>
          <a:lstStyle/>
          <a:p>
            <a:pPr algn="ctr"/>
            <a:r>
              <a:rPr lang="en-AU" dirty="0" smtClean="0"/>
              <a:t>Radial Bias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72589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0"/>
          <p:cNvSpPr>
            <a:spLocks noGrp="1"/>
          </p:cNvSpPr>
          <p:nvPr>
            <p:ph type="title"/>
          </p:nvPr>
        </p:nvSpPr>
        <p:spPr>
          <a:xfrm>
            <a:off x="4488872" y="365125"/>
            <a:ext cx="6864927" cy="1325563"/>
          </a:xfrm>
        </p:spPr>
        <p:txBody>
          <a:bodyPr/>
          <a:lstStyle/>
          <a:p>
            <a:pPr algn="ctr"/>
            <a:r>
              <a:rPr lang="en-AU" dirty="0" smtClean="0"/>
              <a:t>Orientation selectivity within a column- Is it chance?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64" t="7495" r="9438" b="10687"/>
          <a:stretch/>
        </p:blipFill>
        <p:spPr>
          <a:xfrm>
            <a:off x="1826029" y="4070462"/>
            <a:ext cx="2254930" cy="1784791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3099096" y="4964023"/>
            <a:ext cx="45719" cy="4679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H="1" flipV="1">
            <a:off x="3049270" y="4715510"/>
            <a:ext cx="73447" cy="2471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3122718" y="4987421"/>
            <a:ext cx="278977" cy="392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2992120" y="4987421"/>
            <a:ext cx="129836" cy="2297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2462" y="2102383"/>
            <a:ext cx="4479190" cy="318836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5968538" y="5769033"/>
            <a:ext cx="50624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Probability of getting a peak at 65</a:t>
            </a:r>
            <a:r>
              <a:rPr kumimoji="0" lang="en-AU" sz="1800" b="0" i="0" u="none" strike="noStrike" kern="1200" cap="none" spc="0" normalizeH="0" baseline="3000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Highest at d=0.25; p=0.045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Lowest at d=0.05; p=0.01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160663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Spatial Frequency Tuning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 smtClean="0"/>
              <a:t>Organisation</a:t>
            </a:r>
          </a:p>
          <a:p>
            <a:r>
              <a:rPr lang="en-AU" dirty="0" smtClean="0"/>
              <a:t>It’s role in orientation tuning</a:t>
            </a:r>
          </a:p>
          <a:p>
            <a:endParaRPr lang="en-AU" dirty="0"/>
          </a:p>
          <a:p>
            <a:pPr marL="0" indent="0">
              <a:buNone/>
            </a:pPr>
            <a:endParaRPr lang="en-AU" dirty="0" smtClean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968170"/>
            <a:ext cx="10058400" cy="297695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274916" y="5946644"/>
            <a:ext cx="1893916" cy="3740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Layer 4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605548" y="5954110"/>
            <a:ext cx="1893916" cy="3740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Layer 3c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936180" y="5937827"/>
            <a:ext cx="1082637" cy="3740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Layer 2/3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414717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0"/>
          <p:cNvSpPr txBox="1">
            <a:spLocks/>
          </p:cNvSpPr>
          <p:nvPr/>
        </p:nvSpPr>
        <p:spPr>
          <a:xfrm>
            <a:off x="538074" y="498129"/>
            <a:ext cx="5453149" cy="1325563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657" y="1993095"/>
            <a:ext cx="11267113" cy="4009352"/>
          </a:xfrm>
          <a:prstGeom prst="rect">
            <a:avLst/>
          </a:prstGeom>
        </p:spPr>
      </p:pic>
      <p:sp>
        <p:nvSpPr>
          <p:cNvPr id="5" name="Title 20"/>
          <p:cNvSpPr txBox="1">
            <a:spLocks/>
          </p:cNvSpPr>
          <p:nvPr/>
        </p:nvSpPr>
        <p:spPr>
          <a:xfrm>
            <a:off x="538074" y="498129"/>
            <a:ext cx="10724437" cy="1325563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4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Spatial Frequency Tuning and orientation tuning (Layer 2/3 and input layer cells)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229602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43" y="2813537"/>
            <a:ext cx="4991554" cy="315623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1369" y="2813537"/>
            <a:ext cx="5485178" cy="3156237"/>
          </a:xfrm>
          <a:prstGeom prst="rect">
            <a:avLst/>
          </a:prstGeom>
        </p:spPr>
      </p:pic>
      <p:sp>
        <p:nvSpPr>
          <p:cNvPr id="4" name="Title 20"/>
          <p:cNvSpPr txBox="1">
            <a:spLocks/>
          </p:cNvSpPr>
          <p:nvPr/>
        </p:nvSpPr>
        <p:spPr>
          <a:xfrm>
            <a:off x="538074" y="498129"/>
            <a:ext cx="10724437" cy="1325563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44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3099838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Modulation ratio and segregation index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28329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Are shrew simple cells ideal </a:t>
            </a:r>
            <a:r>
              <a:rPr lang="en-AU" dirty="0" err="1" smtClean="0"/>
              <a:t>fourier</a:t>
            </a:r>
            <a:r>
              <a:rPr lang="en-AU" dirty="0" smtClean="0"/>
              <a:t> transformers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90"/>
          <a:stretch/>
        </p:blipFill>
        <p:spPr>
          <a:xfrm>
            <a:off x="3033712" y="2334419"/>
            <a:ext cx="6027161" cy="3333750"/>
          </a:xfrm>
        </p:spPr>
      </p:pic>
    </p:spTree>
    <p:extLst>
      <p:ext uri="{BB962C8B-B14F-4D97-AF65-F5344CB8AC3E}">
        <p14:creationId xmlns:p14="http://schemas.microsoft.com/office/powerpoint/2010/main" val="7443496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950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Method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 smtClean="0"/>
              <a:t>OI- What do we do?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0237" y="2882299"/>
            <a:ext cx="4319016" cy="3188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4273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Unfiltered signal is mostly tuned to the radial orientation.</a:t>
            </a:r>
            <a:endParaRPr lang="en-US" dirty="0"/>
          </a:p>
        </p:txBody>
      </p:sp>
      <p:pic>
        <p:nvPicPr>
          <p:cNvPr id="14" name="Content Placeholder 1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5458" y="2453603"/>
            <a:ext cx="5221084" cy="3681190"/>
          </a:xfrm>
        </p:spPr>
      </p:pic>
    </p:spTree>
    <p:extLst>
      <p:ext uri="{BB962C8B-B14F-4D97-AF65-F5344CB8AC3E}">
        <p14:creationId xmlns:p14="http://schemas.microsoft.com/office/powerpoint/2010/main" val="19311148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This tuning is on a fairly fine spatial scale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658" y="1898506"/>
            <a:ext cx="4597762" cy="435133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50" r="49499"/>
          <a:stretch/>
        </p:blipFill>
        <p:spPr>
          <a:xfrm>
            <a:off x="5932517" y="2003366"/>
            <a:ext cx="3909753" cy="3183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5989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Also present on a single pixel level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86" t="7287"/>
          <a:stretch/>
        </p:blipFill>
        <p:spPr>
          <a:xfrm>
            <a:off x="6317672" y="2302625"/>
            <a:ext cx="3848793" cy="3181936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50" r="49499"/>
          <a:stretch/>
        </p:blipFill>
        <p:spPr>
          <a:xfrm>
            <a:off x="1044634" y="2301340"/>
            <a:ext cx="3909753" cy="318322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059083" y="1690688"/>
            <a:ext cx="698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ROI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025937" y="1690688"/>
            <a:ext cx="1493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Single Pixel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11932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We also looked at array data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957" b="14420"/>
          <a:stretch/>
        </p:blipFill>
        <p:spPr>
          <a:xfrm>
            <a:off x="687354" y="2236595"/>
            <a:ext cx="10666446" cy="244394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39092" y="5702531"/>
            <a:ext cx="21779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LFP data ~ Unfiltered</a:t>
            </a:r>
          </a:p>
          <a:p>
            <a:r>
              <a:rPr lang="en-AU" dirty="0" smtClean="0"/>
              <a:t>MUA data ~ Filtered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50" r="49499"/>
          <a:stretch/>
        </p:blipFill>
        <p:spPr>
          <a:xfrm>
            <a:off x="10480435" y="5464488"/>
            <a:ext cx="1711565" cy="1393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2079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203" y="2651125"/>
            <a:ext cx="10515600" cy="1325563"/>
          </a:xfrm>
        </p:spPr>
        <p:txBody>
          <a:bodyPr/>
          <a:lstStyle/>
          <a:p>
            <a:pPr algn="ctr"/>
            <a:r>
              <a:rPr lang="en-AU" dirty="0" smtClean="0"/>
              <a:t>Superior Colliculus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46712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5134</TotalTime>
  <Words>272</Words>
  <Application>Microsoft Office PowerPoint</Application>
  <PresentationFormat>Widescreen</PresentationFormat>
  <Paragraphs>52</Paragraphs>
  <Slides>25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Arial</vt:lpstr>
      <vt:lpstr>Calibri</vt:lpstr>
      <vt:lpstr>Calibri Light</vt:lpstr>
      <vt:lpstr>Office Theme</vt:lpstr>
      <vt:lpstr>For Sagar</vt:lpstr>
      <vt:lpstr>Radial Bias</vt:lpstr>
      <vt:lpstr>PowerPoint Presentation</vt:lpstr>
      <vt:lpstr>Method</vt:lpstr>
      <vt:lpstr>Unfiltered signal is mostly tuned to the radial orientation.</vt:lpstr>
      <vt:lpstr>This tuning is on a fairly fine spatial scale</vt:lpstr>
      <vt:lpstr>Also present on a single pixel level</vt:lpstr>
      <vt:lpstr>We also looked at array data</vt:lpstr>
      <vt:lpstr>Superior Colliculus</vt:lpstr>
      <vt:lpstr>Most neurons were from the superficial (visual) layers</vt:lpstr>
      <vt:lpstr>These neurons were orientation tuned in response to bars</vt:lpstr>
      <vt:lpstr>This orientation tuning was related to the spatial frequency of the stimulus</vt:lpstr>
      <vt:lpstr>Orientation Selectivity is more prominent at higher spatial frequencies where the cortical neurons typically respond.</vt:lpstr>
      <vt:lpstr>Primary Visual Cortex</vt:lpstr>
      <vt:lpstr>The cortical layers</vt:lpstr>
      <vt:lpstr>Distribution of Orientation Tuning in V1</vt:lpstr>
      <vt:lpstr>Track Orientation</vt:lpstr>
      <vt:lpstr>Orientation selectivity within a column</vt:lpstr>
      <vt:lpstr>PowerPoint Presentation</vt:lpstr>
      <vt:lpstr>Orientation selectivity within a column- Is it chance?</vt:lpstr>
      <vt:lpstr>Spatial Frequency Tuning</vt:lpstr>
      <vt:lpstr>PowerPoint Presentation</vt:lpstr>
      <vt:lpstr>PowerPoint Presentation</vt:lpstr>
      <vt:lpstr>Modulation ratio and segregation index</vt:lpstr>
      <vt:lpstr>Are shrew simple cells ideal fourier transformers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Yamni Mohan</dc:creator>
  <cp:lastModifiedBy>Yamni Mohan</cp:lastModifiedBy>
  <cp:revision>9</cp:revision>
  <dcterms:created xsi:type="dcterms:W3CDTF">2018-02-04T09:46:40Z</dcterms:created>
  <dcterms:modified xsi:type="dcterms:W3CDTF">2018-02-07T23:20:58Z</dcterms:modified>
</cp:coreProperties>
</file>